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0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136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73ED-B930-4BE2-B0E1-F8453D61A471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2FBE-71B1-4F2B-957B-8F6FF08038E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24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73ED-B930-4BE2-B0E1-F8453D61A471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2FBE-71B1-4F2B-957B-8F6FF0803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6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73ED-B930-4BE2-B0E1-F8453D61A471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2FBE-71B1-4F2B-957B-8F6FF0803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7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73ED-B930-4BE2-B0E1-F8453D61A471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2FBE-71B1-4F2B-957B-8F6FF0803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73ED-B930-4BE2-B0E1-F8453D61A471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2FBE-71B1-4F2B-957B-8F6FF08038E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30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73ED-B930-4BE2-B0E1-F8453D61A471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2FBE-71B1-4F2B-957B-8F6FF0803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65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73ED-B930-4BE2-B0E1-F8453D61A471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2FBE-71B1-4F2B-957B-8F6FF0803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0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73ED-B930-4BE2-B0E1-F8453D61A471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2FBE-71B1-4F2B-957B-8F6FF0803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8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73ED-B930-4BE2-B0E1-F8453D61A471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2FBE-71B1-4F2B-957B-8F6FF0803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1EC73ED-B930-4BE2-B0E1-F8453D61A471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CF2FBE-71B1-4F2B-957B-8F6FF0803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96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73ED-B930-4BE2-B0E1-F8453D61A471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2FBE-71B1-4F2B-957B-8F6FF0803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0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EC73ED-B930-4BE2-B0E1-F8453D61A471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CF2FBE-71B1-4F2B-957B-8F6FF08038E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67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stro.unl.edu/naap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pectralworkbench.org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950" dirty="0"/>
              <a:t>DIY Cellphone Spectrometer for Online Physics and Astronomy Labs</a:t>
            </a:r>
            <a:endParaRPr lang="en-US" sz="495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7056" y="4579259"/>
            <a:ext cx="6858000" cy="1241822"/>
          </a:xfrm>
        </p:spPr>
        <p:txBody>
          <a:bodyPr>
            <a:noAutofit/>
          </a:bodyPr>
          <a:lstStyle/>
          <a:p>
            <a:r>
              <a:rPr lang="en-US" sz="1500" dirty="0"/>
              <a:t>Brian Geislinger </a:t>
            </a:r>
          </a:p>
          <a:p>
            <a:r>
              <a:rPr lang="en-US" sz="1500" dirty="0"/>
              <a:t>AAPT Winter Meeting </a:t>
            </a:r>
          </a:p>
          <a:p>
            <a:r>
              <a:rPr lang="en-US" sz="1500" dirty="0"/>
              <a:t>Atlanta, GA</a:t>
            </a:r>
          </a:p>
          <a:p>
            <a:r>
              <a:rPr lang="en-US" sz="1500" dirty="0"/>
              <a:t>February 19, 2017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815" y="4579258"/>
            <a:ext cx="2574437" cy="1495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8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2420875"/>
            <a:ext cx="4309110" cy="306909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Began developing fully online astronomy course</a:t>
            </a:r>
          </a:p>
          <a:p>
            <a:pPr lvl="1"/>
            <a:r>
              <a:rPr lang="en-US" dirty="0" smtClean="0"/>
              <a:t>Non-science majors</a:t>
            </a:r>
          </a:p>
          <a:p>
            <a:pPr lvl="1"/>
            <a:r>
              <a:rPr lang="en-US" dirty="0" smtClean="0"/>
              <a:t>One semester survey</a:t>
            </a:r>
          </a:p>
          <a:p>
            <a:r>
              <a:rPr lang="en-US" dirty="0" smtClean="0"/>
              <a:t>Online labs are always tricky</a:t>
            </a:r>
          </a:p>
          <a:p>
            <a:pPr lvl="1"/>
            <a:r>
              <a:rPr lang="en-US" dirty="0" smtClean="0"/>
              <a:t>Use Nebraska Astronomy Applet Project for many labs (</a:t>
            </a:r>
            <a:r>
              <a:rPr lang="en-US" dirty="0" smtClean="0">
                <a:hlinkClick r:id="rId2"/>
              </a:rPr>
              <a:t>http://astro.unl.edu/naap/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Didn’t want to do a virtual spectroscopy lab</a:t>
            </a:r>
          </a:p>
          <a:p>
            <a:pPr lvl="2"/>
            <a:r>
              <a:rPr lang="en-US" dirty="0" smtClean="0"/>
              <a:t>Needs to be low intervention</a:t>
            </a:r>
          </a:p>
          <a:p>
            <a:pPr lvl="2"/>
            <a:r>
              <a:rPr lang="en-US" dirty="0" smtClean="0"/>
              <a:t>Interactive</a:t>
            </a:r>
          </a:p>
          <a:p>
            <a:pPr lvl="2"/>
            <a:r>
              <a:rPr lang="en-US" dirty="0" smtClean="0"/>
              <a:t>Real-world</a:t>
            </a:r>
          </a:p>
          <a:p>
            <a:pPr lvl="2"/>
            <a:r>
              <a:rPr lang="en-US" dirty="0" smtClean="0"/>
              <a:t>Make use of modern technology </a:t>
            </a:r>
            <a:endParaRPr lang="en-US" dirty="0"/>
          </a:p>
        </p:txBody>
      </p:sp>
      <p:pic>
        <p:nvPicPr>
          <p:cNvPr id="1026" name="Picture 2" descr="Gas tubes discharg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732" y="2420874"/>
            <a:ext cx="3974839" cy="2187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59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PublicLab</a:t>
            </a:r>
            <a:r>
              <a:rPr lang="en-US" dirty="0" smtClean="0"/>
              <a:t> Cellphone Spectrometer and Desktop Spectrometer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10028"/>
            <a:ext cx="5516118" cy="297994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DIY </a:t>
            </a:r>
            <a:r>
              <a:rPr lang="en-US" dirty="0" err="1" smtClean="0"/>
              <a:t>Papercraft</a:t>
            </a:r>
            <a:r>
              <a:rPr lang="en-US" dirty="0" smtClean="0"/>
              <a:t> spectrometer</a:t>
            </a:r>
          </a:p>
          <a:p>
            <a:pPr lvl="1"/>
            <a:r>
              <a:rPr lang="en-US" dirty="0" smtClean="0"/>
              <a:t>DVD-R used as diffraction grating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ellphone camera or HD webcam to capture spectra</a:t>
            </a:r>
          </a:p>
          <a:p>
            <a:r>
              <a:rPr lang="en-US" dirty="0" smtClean="0"/>
              <a:t>Open source hardware </a:t>
            </a:r>
            <a:r>
              <a:rPr lang="en-US" dirty="0"/>
              <a:t>design (CERN Open Hardware License </a:t>
            </a:r>
            <a:r>
              <a:rPr lang="en-US" dirty="0" smtClean="0"/>
              <a:t>1.1)</a:t>
            </a:r>
          </a:p>
          <a:p>
            <a:r>
              <a:rPr lang="en-US" dirty="0" smtClean="0"/>
              <a:t>Can be built yourself</a:t>
            </a:r>
          </a:p>
          <a:p>
            <a:r>
              <a:rPr lang="en-US" dirty="0" smtClean="0"/>
              <a:t>Or can purchase a die-cut and pre-creased kit for less than $15 (cellphone model)</a:t>
            </a:r>
          </a:p>
          <a:p>
            <a:r>
              <a:rPr lang="en-US" dirty="0" smtClean="0"/>
              <a:t>Desktop model is more involved (less than $50)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Desktop Spectrometer 3.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644" y="3676034"/>
            <a:ext cx="2578702" cy="1908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cdn.shopify.com/s/files/1/0198/8618/products/IMG_0096_1024x1024.jpg?v=145877482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644" y="1681550"/>
            <a:ext cx="2578702" cy="1934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44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PublicLab.org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1" y="1889760"/>
            <a:ext cx="4663439" cy="419753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DIY community science organization</a:t>
            </a:r>
          </a:p>
          <a:p>
            <a:pPr lvl="1"/>
            <a:r>
              <a:rPr lang="en-US" dirty="0" smtClean="0"/>
              <a:t>Non-profit</a:t>
            </a:r>
          </a:p>
          <a:p>
            <a:pPr lvl="1"/>
            <a:r>
              <a:rPr lang="en-US" dirty="0" smtClean="0"/>
              <a:t>Dedicated to creating “citizen scientists”</a:t>
            </a:r>
          </a:p>
          <a:p>
            <a:pPr lvl="1"/>
            <a:r>
              <a:rPr lang="en-US" dirty="0" smtClean="0"/>
              <a:t>Open-source community – both for hardware and software</a:t>
            </a:r>
          </a:p>
          <a:p>
            <a:pPr lvl="1"/>
            <a:endParaRPr lang="en-US" dirty="0"/>
          </a:p>
          <a:p>
            <a:r>
              <a:rPr lang="en-US" dirty="0" smtClean="0"/>
              <a:t>Developed out of desire to monitor environmental  hazards </a:t>
            </a:r>
            <a:endParaRPr lang="en-US" dirty="0"/>
          </a:p>
          <a:p>
            <a:pPr lvl="1"/>
            <a:r>
              <a:rPr lang="en-US" i="1" dirty="0" smtClean="0"/>
              <a:t>Deepwater Horizon </a:t>
            </a:r>
            <a:r>
              <a:rPr lang="en-US" dirty="0" smtClean="0"/>
              <a:t>Gulf oil spill in 2010</a:t>
            </a:r>
          </a:p>
          <a:p>
            <a:pPr lvl="1"/>
            <a:endParaRPr lang="en-US" dirty="0"/>
          </a:p>
          <a:p>
            <a:r>
              <a:rPr lang="en-US" dirty="0" smtClean="0"/>
              <a:t>Cheap, easily built data-collection devices</a:t>
            </a:r>
          </a:p>
          <a:p>
            <a:pPr lvl="1"/>
            <a:r>
              <a:rPr lang="en-US" dirty="0" smtClean="0"/>
              <a:t>Weather balloon mapping and surveillance</a:t>
            </a:r>
          </a:p>
          <a:p>
            <a:pPr lvl="1"/>
            <a:r>
              <a:rPr lang="en-US" dirty="0" smtClean="0"/>
              <a:t>Air quality analysis</a:t>
            </a:r>
          </a:p>
          <a:p>
            <a:pPr lvl="1"/>
            <a:r>
              <a:rPr lang="en-US" dirty="0" smtClean="0"/>
              <a:t>Spectroscopic analysis tools</a:t>
            </a:r>
          </a:p>
          <a:p>
            <a:pPr lvl="2"/>
            <a:r>
              <a:rPr lang="en-US" dirty="0" smtClean="0"/>
              <a:t>Emission</a:t>
            </a:r>
          </a:p>
          <a:p>
            <a:pPr lvl="2"/>
            <a:r>
              <a:rPr lang="en-US" dirty="0" smtClean="0"/>
              <a:t>Absorption (using 405-</a:t>
            </a:r>
            <a:r>
              <a:rPr lang="en-US" i="1" dirty="0" smtClean="0"/>
              <a:t>nm</a:t>
            </a:r>
            <a:r>
              <a:rPr lang="en-US" dirty="0" smtClean="0"/>
              <a:t> laser pointer light source)</a:t>
            </a:r>
          </a:p>
        </p:txBody>
      </p:sp>
      <p:pic>
        <p:nvPicPr>
          <p:cNvPr id="2050" name="Picture 2" descr="7059749029_8d54b93c20_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442" y="1541405"/>
            <a:ext cx="3166872" cy="1781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i.publiclab.org/system/images/photos/000/002/383/large/IMG_038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719" y="3551238"/>
            <a:ext cx="2560319" cy="192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05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Astronomy Spectroscopy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359478"/>
            <a:ext cx="7543800" cy="289959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Students need to be able to complete with minimal intervention</a:t>
            </a:r>
          </a:p>
          <a:p>
            <a:r>
              <a:rPr lang="en-US" dirty="0" smtClean="0"/>
              <a:t>Spectroscopic “Treasure Hunt”</a:t>
            </a:r>
          </a:p>
          <a:p>
            <a:r>
              <a:rPr lang="en-US" dirty="0" smtClean="0"/>
              <a:t>Give them suggestions for light sources</a:t>
            </a:r>
          </a:p>
          <a:p>
            <a:pPr lvl="1"/>
            <a:r>
              <a:rPr lang="en-US" dirty="0" smtClean="0"/>
              <a:t>CFLs vs LEDs vs incandescent</a:t>
            </a:r>
          </a:p>
          <a:p>
            <a:pPr lvl="1"/>
            <a:r>
              <a:rPr lang="en-US" dirty="0" smtClean="0"/>
              <a:t>Mercury vapor vs Sodium vapor street lamps</a:t>
            </a:r>
          </a:p>
          <a:p>
            <a:pPr lvl="1"/>
            <a:r>
              <a:rPr lang="en-US" dirty="0" smtClean="0"/>
              <a:t>Neon signs</a:t>
            </a:r>
          </a:p>
          <a:p>
            <a:pPr lvl="1"/>
            <a:endParaRPr lang="en-US" dirty="0"/>
          </a:p>
          <a:p>
            <a:r>
              <a:rPr lang="en-US" dirty="0" smtClean="0"/>
              <a:t>Only requirement is for them to find different spectra for each submission</a:t>
            </a:r>
          </a:p>
        </p:txBody>
      </p:sp>
    </p:spTree>
    <p:extLst>
      <p:ext uri="{BB962C8B-B14F-4D97-AF65-F5344CB8AC3E}">
        <p14:creationId xmlns:p14="http://schemas.microsoft.com/office/powerpoint/2010/main" val="281796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92522550"/>
              </p:ext>
            </p:extLst>
          </p:nvPr>
        </p:nvGraphicFramePr>
        <p:xfrm>
          <a:off x="4524328" y="3462338"/>
          <a:ext cx="4332816" cy="2546779"/>
        </p:xfrm>
        <a:graphic>
          <a:graphicData uri="http://schemas.openxmlformats.org/drawingml/2006/table">
            <a:tbl>
              <a:tblPr firstRow="1" firstCol="1" bandRow="1"/>
              <a:tblGrid>
                <a:gridCol w="2055680">
                  <a:extLst>
                    <a:ext uri="{9D8B030D-6E8A-4147-A177-3AD203B41FA5}">
                      <a16:colId xmlns:a16="http://schemas.microsoft.com/office/drawing/2014/main" val="626353966"/>
                    </a:ext>
                  </a:extLst>
                </a:gridCol>
                <a:gridCol w="2277136">
                  <a:extLst>
                    <a:ext uri="{9D8B030D-6E8A-4147-A177-3AD203B41FA5}">
                      <a16:colId xmlns:a16="http://schemas.microsoft.com/office/drawing/2014/main" val="2129218049"/>
                    </a:ext>
                  </a:extLst>
                </a:gridCol>
              </a:tblGrid>
              <a:tr h="227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Source 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Paste picture of spectra here: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889353"/>
                  </a:ext>
                </a:extLst>
              </a:tr>
              <a:tr h="22709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Sodium Vapor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454145"/>
                  </a:ext>
                </a:extLst>
              </a:tr>
              <a:tr h="227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Brightest color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016662"/>
                  </a:ext>
                </a:extLst>
              </a:tr>
              <a:tr h="22709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Red/orange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783588"/>
                  </a:ext>
                </a:extLst>
              </a:tr>
              <a:tr h="227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Emission, Absorption or Continuous spectra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949955"/>
                  </a:ext>
                </a:extLst>
              </a:tr>
              <a:tr h="33077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Emisson (With an absortion line in the orange)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592142"/>
                  </a:ext>
                </a:extLst>
              </a:tr>
              <a:tr h="227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078109"/>
                  </a:ext>
                </a:extLst>
              </a:tr>
              <a:tr h="49616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was unsure how to label this one as there is an absorption line, but it fit more closely with an emission spectrum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406"/>
                  </a:ext>
                </a:extLst>
              </a:tr>
            </a:tbl>
          </a:graphicData>
        </a:graphic>
      </p:graphicFrame>
      <p:pic>
        <p:nvPicPr>
          <p:cNvPr id="1026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12" t="41136" r="39697" b="30186"/>
          <a:stretch>
            <a:fillRect/>
          </a:stretch>
        </p:blipFill>
        <p:spPr bwMode="auto">
          <a:xfrm rot="-5400000">
            <a:off x="7291369" y="3494023"/>
            <a:ext cx="919365" cy="221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11757"/>
              </p:ext>
            </p:extLst>
          </p:nvPr>
        </p:nvGraphicFramePr>
        <p:xfrm>
          <a:off x="4524328" y="1050255"/>
          <a:ext cx="4332816" cy="2235828"/>
        </p:xfrm>
        <a:graphic>
          <a:graphicData uri="http://schemas.openxmlformats.org/drawingml/2006/table">
            <a:tbl>
              <a:tblPr firstRow="1" firstCol="1" bandRow="1"/>
              <a:tblGrid>
                <a:gridCol w="2055680">
                  <a:extLst>
                    <a:ext uri="{9D8B030D-6E8A-4147-A177-3AD203B41FA5}">
                      <a16:colId xmlns:a16="http://schemas.microsoft.com/office/drawing/2014/main" val="924781877"/>
                    </a:ext>
                  </a:extLst>
                </a:gridCol>
                <a:gridCol w="2277136">
                  <a:extLst>
                    <a:ext uri="{9D8B030D-6E8A-4147-A177-3AD203B41FA5}">
                      <a16:colId xmlns:a16="http://schemas.microsoft.com/office/drawing/2014/main" val="1103338067"/>
                    </a:ext>
                  </a:extLst>
                </a:gridCol>
              </a:tblGrid>
              <a:tr h="2556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Source 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Paste picture of spectra here: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544047"/>
                  </a:ext>
                </a:extLst>
              </a:tr>
              <a:tr h="25569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UV Grow Light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985792"/>
                  </a:ext>
                </a:extLst>
              </a:tr>
              <a:tr h="2556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Brightest color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184042"/>
                  </a:ext>
                </a:extLst>
              </a:tr>
              <a:tr h="25569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 Brightness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763619"/>
                  </a:ext>
                </a:extLst>
              </a:tr>
              <a:tr h="2556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Emission, Absorption or Continuous spectra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897250"/>
                  </a:ext>
                </a:extLst>
              </a:tr>
              <a:tr h="25569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Continuum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35709"/>
                  </a:ext>
                </a:extLst>
              </a:tr>
              <a:tr h="2556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075653"/>
                  </a:ext>
                </a:extLst>
              </a:tr>
              <a:tr h="34376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This light was over a grow table in our garden cottage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211117"/>
                  </a:ext>
                </a:extLst>
              </a:tr>
            </a:tbl>
          </a:graphicData>
        </a:graphic>
      </p:graphicFrame>
      <p:pic>
        <p:nvPicPr>
          <p:cNvPr id="1033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22" r="33649"/>
          <a:stretch>
            <a:fillRect/>
          </a:stretch>
        </p:blipFill>
        <p:spPr bwMode="auto">
          <a:xfrm rot="-5400000">
            <a:off x="7196425" y="1110841"/>
            <a:ext cx="1109253" cy="2120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691133"/>
              </p:ext>
            </p:extLst>
          </p:nvPr>
        </p:nvGraphicFramePr>
        <p:xfrm>
          <a:off x="245670" y="1050257"/>
          <a:ext cx="4248604" cy="2235827"/>
        </p:xfrm>
        <a:graphic>
          <a:graphicData uri="http://schemas.openxmlformats.org/drawingml/2006/table">
            <a:tbl>
              <a:tblPr firstRow="1" firstCol="1" bandRow="1"/>
              <a:tblGrid>
                <a:gridCol w="2015728">
                  <a:extLst>
                    <a:ext uri="{9D8B030D-6E8A-4147-A177-3AD203B41FA5}">
                      <a16:colId xmlns:a16="http://schemas.microsoft.com/office/drawing/2014/main" val="1996520803"/>
                    </a:ext>
                  </a:extLst>
                </a:gridCol>
                <a:gridCol w="2232876">
                  <a:extLst>
                    <a:ext uri="{9D8B030D-6E8A-4147-A177-3AD203B41FA5}">
                      <a16:colId xmlns:a16="http://schemas.microsoft.com/office/drawing/2014/main" val="1036737903"/>
                    </a:ext>
                  </a:extLst>
                </a:gridCol>
              </a:tblGrid>
              <a:tr h="2470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Source 1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Paste picture of spectra here: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043057"/>
                  </a:ext>
                </a:extLst>
              </a:tr>
              <a:tr h="24703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Mercury Vapor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45103"/>
                  </a:ext>
                </a:extLst>
              </a:tr>
              <a:tr h="2470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Brightest color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347165"/>
                  </a:ext>
                </a:extLst>
              </a:tr>
              <a:tr h="24703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and Green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817936"/>
                  </a:ext>
                </a:extLst>
              </a:tr>
              <a:tr h="3641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Emission, Absorption or Continuous spectra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358990"/>
                  </a:ext>
                </a:extLst>
              </a:tr>
              <a:tr h="24703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Emission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969861"/>
                  </a:ext>
                </a:extLst>
              </a:tr>
              <a:tr h="2470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472920"/>
                  </a:ext>
                </a:extLst>
              </a:tr>
              <a:tr h="3894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Street light in town. Struggled with focus on this one.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535904"/>
                  </a:ext>
                </a:extLst>
              </a:tr>
            </a:tbl>
          </a:graphicData>
        </a:graphic>
      </p:graphicFrame>
      <p:pic>
        <p:nvPicPr>
          <p:cNvPr id="1037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61" t="38853" r="37122" b="30417"/>
          <a:stretch>
            <a:fillRect/>
          </a:stretch>
        </p:blipFill>
        <p:spPr bwMode="auto">
          <a:xfrm rot="-5400000">
            <a:off x="2955364" y="1112203"/>
            <a:ext cx="865980" cy="211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117071"/>
              </p:ext>
            </p:extLst>
          </p:nvPr>
        </p:nvGraphicFramePr>
        <p:xfrm>
          <a:off x="245669" y="3462404"/>
          <a:ext cx="4248604" cy="2546712"/>
        </p:xfrm>
        <a:graphic>
          <a:graphicData uri="http://schemas.openxmlformats.org/drawingml/2006/table">
            <a:tbl>
              <a:tblPr firstRow="1" firstCol="1" bandRow="1"/>
              <a:tblGrid>
                <a:gridCol w="2015727">
                  <a:extLst>
                    <a:ext uri="{9D8B030D-6E8A-4147-A177-3AD203B41FA5}">
                      <a16:colId xmlns:a16="http://schemas.microsoft.com/office/drawing/2014/main" val="716206659"/>
                    </a:ext>
                  </a:extLst>
                </a:gridCol>
                <a:gridCol w="2232877">
                  <a:extLst>
                    <a:ext uri="{9D8B030D-6E8A-4147-A177-3AD203B41FA5}">
                      <a16:colId xmlns:a16="http://schemas.microsoft.com/office/drawing/2014/main" val="374717155"/>
                    </a:ext>
                  </a:extLst>
                </a:gridCol>
              </a:tblGrid>
              <a:tr h="2931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Source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Paste picture of spectra here: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387170"/>
                  </a:ext>
                </a:extLst>
              </a:tr>
              <a:tr h="29315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Fluorescent Light  (curly bulb)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251305"/>
                  </a:ext>
                </a:extLst>
              </a:tr>
              <a:tr h="2931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Brightest color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222012"/>
                  </a:ext>
                </a:extLst>
              </a:tr>
              <a:tr h="29315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feel like the Green is brightest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704271"/>
                  </a:ext>
                </a:extLst>
              </a:tr>
              <a:tr h="3938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Emission, Absorption or Continuous spectra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816165"/>
                  </a:ext>
                </a:extLst>
              </a:tr>
              <a:tr h="29315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Emission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974908"/>
                  </a:ext>
                </a:extLst>
              </a:tr>
              <a:tr h="2931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98268"/>
                  </a:ext>
                </a:extLst>
              </a:tr>
              <a:tr h="39389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fluorescent was my favorite spectra I captured!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308517"/>
                  </a:ext>
                </a:extLst>
              </a:tr>
            </a:tbl>
          </a:graphicData>
        </a:graphic>
      </p:graphicFrame>
      <p:pic>
        <p:nvPicPr>
          <p:cNvPr id="1039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5" t="37903" r="27428" b="8093"/>
          <a:stretch>
            <a:fillRect/>
          </a:stretch>
        </p:blipFill>
        <p:spPr bwMode="auto">
          <a:xfrm rot="-5400000">
            <a:off x="2773895" y="3550662"/>
            <a:ext cx="1215557" cy="2098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29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Spectroscopy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RSPEC software works well ($100+)</a:t>
            </a:r>
          </a:p>
          <a:p>
            <a:r>
              <a:rPr lang="en-US" dirty="0" err="1" smtClean="0"/>
              <a:t>PublicLab</a:t>
            </a:r>
            <a:r>
              <a:rPr lang="en-US" dirty="0" smtClean="0"/>
              <a:t> software:</a:t>
            </a:r>
          </a:p>
          <a:p>
            <a:pPr lvl="1"/>
            <a:r>
              <a:rPr lang="en-US" dirty="0" smtClean="0">
                <a:hlinkClick r:id="rId2"/>
              </a:rPr>
              <a:t>http://spectralworkbench.org</a:t>
            </a:r>
            <a:endParaRPr lang="en-US" dirty="0" smtClean="0"/>
          </a:p>
          <a:p>
            <a:r>
              <a:rPr lang="en-US" dirty="0" smtClean="0"/>
              <a:t>Online software and tools</a:t>
            </a:r>
          </a:p>
          <a:p>
            <a:pPr lvl="1"/>
            <a:r>
              <a:rPr lang="en-US" dirty="0" smtClean="0"/>
              <a:t>Live capture and analysis</a:t>
            </a:r>
          </a:p>
          <a:p>
            <a:pPr lvl="1"/>
            <a:r>
              <a:rPr lang="en-US" dirty="0" smtClean="0"/>
              <a:t>Clever calibration using CFL (for quantitative analysis)</a:t>
            </a:r>
            <a:endParaRPr lang="en-US" dirty="0"/>
          </a:p>
          <a:p>
            <a:r>
              <a:rPr lang="en-US" dirty="0" smtClean="0"/>
              <a:t>Cloud account and storage</a:t>
            </a:r>
          </a:p>
          <a:p>
            <a:pPr lvl="1"/>
            <a:r>
              <a:rPr lang="en-US" dirty="0" smtClean="0"/>
              <a:t>Comparison searching </a:t>
            </a:r>
          </a:p>
          <a:p>
            <a:pPr lvl="1"/>
            <a:r>
              <a:rPr lang="en-US" dirty="0" smtClean="0"/>
              <a:t>Spectroscopic cataloging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problems:</a:t>
            </a:r>
          </a:p>
          <a:p>
            <a:pPr lvl="1"/>
            <a:r>
              <a:rPr lang="en-US" dirty="0"/>
              <a:t>Software is still </a:t>
            </a:r>
            <a:r>
              <a:rPr lang="en-US" dirty="0" smtClean="0"/>
              <a:t>under development</a:t>
            </a:r>
            <a:endParaRPr lang="en-US" dirty="0"/>
          </a:p>
          <a:p>
            <a:pPr lvl="1"/>
            <a:r>
              <a:rPr lang="en-US" dirty="0" smtClean="0"/>
              <a:t>Calibration changes if you move spectrometer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Ultimate Goal:</a:t>
            </a:r>
          </a:p>
          <a:p>
            <a:pPr lvl="1"/>
            <a:r>
              <a:rPr lang="en-US" dirty="0" smtClean="0"/>
              <a:t>Private (school) server</a:t>
            </a:r>
          </a:p>
          <a:p>
            <a:pPr lvl="1"/>
            <a:r>
              <a:rPr lang="en-US" dirty="0" smtClean="0"/>
              <a:t>For students only</a:t>
            </a:r>
          </a:p>
          <a:p>
            <a:pPr lvl="1"/>
            <a:r>
              <a:rPr lang="en-US" dirty="0" smtClean="0"/>
              <a:t>Students can share and discuss their findings</a:t>
            </a:r>
          </a:p>
        </p:txBody>
      </p:sp>
    </p:spTree>
    <p:extLst>
      <p:ext uri="{BB962C8B-B14F-4D97-AF65-F5344CB8AC3E}">
        <p14:creationId xmlns:p14="http://schemas.microsoft.com/office/powerpoint/2010/main" val="278990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Spectral Workbench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5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Extremely low-cost spectroscopy solution for online classes</a:t>
            </a:r>
          </a:p>
          <a:p>
            <a:r>
              <a:rPr lang="en-US" dirty="0" smtClean="0"/>
              <a:t>Easy to construct for students</a:t>
            </a:r>
          </a:p>
          <a:p>
            <a:r>
              <a:rPr lang="en-US" dirty="0" smtClean="0"/>
              <a:t>Students can explore emission spectroscopy at home with little intervention</a:t>
            </a:r>
          </a:p>
          <a:p>
            <a:r>
              <a:rPr lang="en-US" dirty="0" smtClean="0"/>
              <a:t>Use their own cellphone cameras to complete lab exercise</a:t>
            </a:r>
          </a:p>
          <a:p>
            <a:endParaRPr lang="en-US" dirty="0" smtClean="0"/>
          </a:p>
          <a:p>
            <a:r>
              <a:rPr lang="en-US" dirty="0" smtClean="0"/>
              <a:t>Potential for software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36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342</TotalTime>
  <Words>530</Words>
  <Application>Microsoft Office PowerPoint</Application>
  <PresentationFormat>On-screen Show (4:3)</PresentationFormat>
  <Paragraphs>123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Times New Roman</vt:lpstr>
      <vt:lpstr>Retrospect</vt:lpstr>
      <vt:lpstr>DIY Cellphone Spectrometer for Online Physics and Astronomy Labs</vt:lpstr>
      <vt:lpstr>Background</vt:lpstr>
      <vt:lpstr>PublicLab Cellphone Spectrometer and Desktop Spectrometer</vt:lpstr>
      <vt:lpstr>PublicLab.org</vt:lpstr>
      <vt:lpstr>Online Astronomy Spectroscopy</vt:lpstr>
      <vt:lpstr>PowerPoint Presentation</vt:lpstr>
      <vt:lpstr>Physics Spectroscopy</vt:lpstr>
      <vt:lpstr>Spectral Workbench Demo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DIY Cellphone Spectrometer for Online Physics and Astronomy Labs</dc:title>
  <dc:creator>Instructor</dc:creator>
  <cp:lastModifiedBy>Brian Geislinger</cp:lastModifiedBy>
  <cp:revision>20</cp:revision>
  <dcterms:created xsi:type="dcterms:W3CDTF">2017-02-05T22:40:48Z</dcterms:created>
  <dcterms:modified xsi:type="dcterms:W3CDTF">2017-02-19T19:36:37Z</dcterms:modified>
</cp:coreProperties>
</file>